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970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1426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0068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9711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265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316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7508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72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658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2376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469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034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40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30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2801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40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74230-2DD5-46F4-A4D5-F4EEB8671254}" type="datetimeFigureOut">
              <a:rPr lang="es-ES" smtClean="0"/>
              <a:t>15/09/2017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17FD913-5E7D-431D-B78B-A0D26B4357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925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RED MUNICIPAL DE ESCUELAS INFANTILES DEL AYUNTAMIENTO DE MADRID</a:t>
            </a:r>
            <a:endParaRPr lang="es-ES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Septiembre 2017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42635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DE PARTIDA 2016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56 Escuelas de titularidad municipal integradas en la Red de Escuelas Infantiles de la Comunidad de Madrid</a:t>
            </a:r>
          </a:p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Insuficiencia de los módulos de financiación establecidos por la Comunidad de Madrid para la prestación de un servicio educativo de calidad</a:t>
            </a:r>
          </a:p>
          <a:p>
            <a:pPr lvl="1"/>
            <a:r>
              <a:rPr lang="es-ES" dirty="0" smtClean="0"/>
              <a:t>Reducción de importes en un 13,33% desde el curso 2008-2009 al 2011-2012</a:t>
            </a:r>
          </a:p>
          <a:p>
            <a:pPr lvl="1"/>
            <a:r>
              <a:rPr lang="es-ES" dirty="0" smtClean="0"/>
              <a:t>Congelación de importes desde el curso 2012/2013 al 2016/2017</a:t>
            </a:r>
          </a:p>
          <a:p>
            <a:pPr marL="457200" lvl="1" indent="0">
              <a:buNone/>
            </a:pPr>
            <a:endParaRPr lang="es-ES" dirty="0" smtClean="0"/>
          </a:p>
          <a:p>
            <a:pPr marL="457200" lvl="1" indent="0">
              <a:buNone/>
            </a:pPr>
            <a:endParaRPr lang="es-ES" dirty="0" smtClean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9274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PROCESO DE CREACIÓN DE LA RED MUNICIPAL DE ESCUELAS INFANTILES DEL AYUNTAMIENTO DE MADRID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dirty="0" smtClean="0"/>
          </a:p>
          <a:p>
            <a:pPr>
              <a:buFont typeface="Wingdings" panose="05000000000000000000" pitchFamily="2" charset="2"/>
              <a:buChar char="Ø"/>
            </a:pPr>
            <a:endParaRPr lang="es-ES" dirty="0" smtClean="0"/>
          </a:p>
          <a:p>
            <a:r>
              <a:rPr lang="es-ES" dirty="0" smtClean="0"/>
              <a:t>Decisión de constituir una Red municipal para el curso 2017/2018: mayo de 2016</a:t>
            </a:r>
          </a:p>
          <a:p>
            <a:r>
              <a:rPr lang="es-ES" dirty="0" smtClean="0"/>
              <a:t>Aprobación de la Ordenanza reguladora del Servicio de Escuelas Infantiles del Ayuntamiento de Madrid: octubre de 2016</a:t>
            </a:r>
          </a:p>
          <a:p>
            <a:r>
              <a:rPr lang="es-ES" dirty="0" smtClean="0"/>
              <a:t>Proceso de admisión de alumnos para el curso 2017/2018: inicio en febrero de 2017</a:t>
            </a:r>
          </a:p>
          <a:p>
            <a:r>
              <a:rPr lang="es-ES" dirty="0" smtClean="0"/>
              <a:t>Procedimiento abierto para contratación de servicios en Escuelas Infantiles de Gestión Indirecta: inicio en enero de 2017, finalización en agosto de 2017</a:t>
            </a:r>
          </a:p>
          <a:p>
            <a:r>
              <a:rPr lang="es-ES" dirty="0" smtClean="0"/>
              <a:t>Convenios con la Comunidad de Madrid sobre equipos de atención temprana y becas de comedor.</a:t>
            </a:r>
          </a:p>
          <a:p>
            <a:r>
              <a:rPr lang="es-ES" dirty="0" smtClean="0"/>
              <a:t>Otras actuaciones: aprobación de precios y tarifas, instrucciones cálculo de cuotas, aprobación de dietas para Comités de Expertos.</a:t>
            </a:r>
          </a:p>
          <a:p>
            <a:pPr marL="457200" lvl="1" indent="0">
              <a:buNone/>
            </a:pPr>
            <a:endParaRPr lang="es-ES" dirty="0" smtClean="0"/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75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EJES DE LA RED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Niñas y niños como seres capaces y competentes, sujetos de derechos y potencialidades</a:t>
            </a:r>
          </a:p>
          <a:p>
            <a:r>
              <a:rPr lang="es-ES" dirty="0" smtClean="0"/>
              <a:t>Profesionales de alta cualificación que acompañan el aprendizaje infantil y el desarrollo de estos derechos y potencialidades</a:t>
            </a:r>
          </a:p>
          <a:p>
            <a:r>
              <a:rPr lang="es-ES" dirty="0" smtClean="0"/>
              <a:t>La Escuela Infantil como espacio participativo, transparente y democrático</a:t>
            </a:r>
          </a:p>
          <a:p>
            <a:pPr lvl="1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906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PRINCIPIOS RECTORES DE LA RED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Interés superior de la niña y el niño</a:t>
            </a:r>
          </a:p>
          <a:p>
            <a:r>
              <a:rPr lang="es-ES" dirty="0" smtClean="0"/>
              <a:t>Protección a la infancia</a:t>
            </a:r>
          </a:p>
          <a:p>
            <a:r>
              <a:rPr lang="es-ES" dirty="0" smtClean="0"/>
              <a:t>Coeducación</a:t>
            </a:r>
          </a:p>
          <a:p>
            <a:r>
              <a:rPr lang="es-ES" dirty="0" smtClean="0"/>
              <a:t>Inclusión</a:t>
            </a:r>
          </a:p>
          <a:p>
            <a:r>
              <a:rPr lang="es-ES" dirty="0" smtClean="0"/>
              <a:t>Integración de las niñas y niños y sus familias en las Escuelas Infantiles</a:t>
            </a:r>
          </a:p>
          <a:p>
            <a:r>
              <a:rPr lang="es-ES" dirty="0" smtClean="0"/>
              <a:t>Participación de las familias en el proceso educativo</a:t>
            </a:r>
          </a:p>
          <a:p>
            <a:r>
              <a:rPr lang="es-ES" dirty="0" smtClean="0"/>
              <a:t>Cooperación con otras AAPP, entidades y tejido asociativo</a:t>
            </a:r>
          </a:p>
          <a:p>
            <a:r>
              <a:rPr lang="es-ES" dirty="0" smtClean="0"/>
              <a:t>Innovación en los proyectos educativos.</a:t>
            </a:r>
          </a:p>
          <a:p>
            <a:r>
              <a:rPr lang="es-ES" dirty="0" smtClean="0"/>
              <a:t>Autonomía de las Escuelas en el desarrollo de su proyecto educativo</a:t>
            </a:r>
          </a:p>
          <a:p>
            <a:r>
              <a:rPr lang="es-ES" dirty="0" smtClean="0"/>
              <a:t>Solidaridad</a:t>
            </a:r>
          </a:p>
          <a:p>
            <a:r>
              <a:rPr lang="es-ES" dirty="0" smtClean="0"/>
              <a:t>Globalidad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9351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MEJORAS QUE SUPONE LA RED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Mejora de la financiación al no estar sujeta a módulos</a:t>
            </a:r>
          </a:p>
          <a:p>
            <a:r>
              <a:rPr lang="es-ES" dirty="0" smtClean="0"/>
              <a:t>Garantía de la suficiencia de las retribuciones de los profesionales de las Escuelas Infantiles a través de la mejora de la financiación, las cláusulas sociales y la previsión de mejoras retributivas como criterio de adjudicación de los contratos de servicios</a:t>
            </a:r>
          </a:p>
          <a:p>
            <a:r>
              <a:rPr lang="es-ES" dirty="0" smtClean="0"/>
              <a:t>Introducción de la pareja educativa (dos educadores por aula)</a:t>
            </a:r>
          </a:p>
          <a:p>
            <a:r>
              <a:rPr lang="es-ES" dirty="0" smtClean="0"/>
              <a:t>Disminución de las ratios (aplicación en el curso escolar (2018/2019):</a:t>
            </a:r>
          </a:p>
          <a:p>
            <a:pPr lvl="1"/>
            <a:r>
              <a:rPr lang="es-ES" dirty="0" smtClean="0"/>
              <a:t>Unidades para niñas/os menores de un año: 8 por aula</a:t>
            </a:r>
          </a:p>
          <a:p>
            <a:pPr lvl="1"/>
            <a:r>
              <a:rPr lang="es-ES" dirty="0" smtClean="0"/>
              <a:t>Unidades para niñas/os de uno o dos años: 13 por aula </a:t>
            </a:r>
          </a:p>
          <a:p>
            <a:pPr lvl="1"/>
            <a:r>
              <a:rPr lang="es-ES" dirty="0" smtClean="0"/>
              <a:t>Unidades para niñas/os de dos o tres años: 16 por aula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8469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MEJORAS QUE SUPONE LA RED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Reducción de las aportaciones de las familias, las más significativas, la reducción lineal de 50 euros en la cuota de escolaridad y supresión de la cuota de 48 euros para bebés.</a:t>
            </a:r>
          </a:p>
          <a:p>
            <a:r>
              <a:rPr lang="es-ES" dirty="0" smtClean="0"/>
              <a:t>Duración de los contratos de servicios en gestión indirecta de mayor duración: 4 años prorrogables a 6</a:t>
            </a:r>
          </a:p>
          <a:p>
            <a:r>
              <a:rPr lang="es-ES" dirty="0" smtClean="0"/>
              <a:t>Adjudicación de los contratos en función de los proyectos educativos y las mejoras sociales y laborales, en lugar de por el precio</a:t>
            </a:r>
          </a:p>
          <a:p>
            <a:r>
              <a:rPr lang="es-ES" dirty="0" smtClean="0"/>
              <a:t>Objetividad de la valoración de los proyectos educativos a través de los Comités de Expertos.</a:t>
            </a:r>
          </a:p>
          <a:p>
            <a:r>
              <a:rPr lang="es-ES" dirty="0" smtClean="0"/>
              <a:t>Normativa de admisión de alumnos que incorpora puntuación específica para la amplia diversidad de circunstancias que se producen en los contextos socio-familiares y para dificultades específicas para la atención de la niña o el niño y que no penaliza la situación de desempleo.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2824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NUEVOS RETOS PARA LA CONSTRUCCIÓN CONJUNTA DE UN MODELO EDUCATIVO DE CALIDAD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Apertura de 11 nuevas Escuelas Infantiles para el curso 2018/2019: supervisión de su construcción y equipamiento, proceso de admisión, licitación…</a:t>
            </a:r>
          </a:p>
          <a:p>
            <a:r>
              <a:rPr lang="es-ES" dirty="0" smtClean="0"/>
              <a:t>Supervisión continua de las escuelas de la Red en colaboración con los Distritos</a:t>
            </a:r>
          </a:p>
          <a:p>
            <a:r>
              <a:rPr lang="es-ES" dirty="0" smtClean="0"/>
              <a:t>Creación y coordinación de espacios de encuentro para el intercambio y diálogo de los profesionales.</a:t>
            </a:r>
          </a:p>
          <a:p>
            <a:r>
              <a:rPr lang="es-ES" dirty="0" smtClean="0"/>
              <a:t>Establecimiento de criterios homogéneos de calidad y protocolos comunes de funcionamiento que otorguen identidad propia a la Red</a:t>
            </a:r>
          </a:p>
          <a:p>
            <a:r>
              <a:rPr lang="es-ES" dirty="0" smtClean="0"/>
              <a:t>Acompañamiento en los procesos de revisión y adecuación de los menús a una dieta saludable, ecológica y sostenible.</a:t>
            </a:r>
          </a:p>
          <a:p>
            <a:r>
              <a:rPr lang="es-ES" dirty="0" smtClean="0"/>
              <a:t>Potenciar la formación de los profesionales de las Escuelas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967705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678</Words>
  <Application>Microsoft Office PowerPoint</Application>
  <PresentationFormat>Panorámica</PresentationFormat>
  <Paragraphs>59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</vt:lpstr>
      <vt:lpstr>Wingdings 3</vt:lpstr>
      <vt:lpstr>Faceta</vt:lpstr>
      <vt:lpstr>RED MUNICIPAL DE ESCUELAS INFANTILES DEL AYUNTAMIENTO DE MADRID</vt:lpstr>
      <vt:lpstr>SITUACIÓN DE PARTIDA 2016</vt:lpstr>
      <vt:lpstr>PROCESO DE CREACIÓN DE LA RED MUNICIPAL DE ESCUELAS INFANTILES DEL AYUNTAMIENTO DE MADRID</vt:lpstr>
      <vt:lpstr>EJES DE LA RED</vt:lpstr>
      <vt:lpstr>PRINCIPIOS RECTORES DE LA RED</vt:lpstr>
      <vt:lpstr>MEJORAS QUE SUPONE LA RED</vt:lpstr>
      <vt:lpstr>MEJORAS QUE SUPONE LA RED</vt:lpstr>
      <vt:lpstr>NUEVOS RETOS PARA LA CONSTRUCCIÓN CONJUNTA DE UN MODELO EDUCATIVO DE CALIDAD</vt:lpstr>
    </vt:vector>
  </TitlesOfParts>
  <Company>INFORMATICA AYUNTAMIENTO MADRID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MUNICIPAL DE ESCUELAS INFANTILES DEL AYUNTAMIENTO DE MADRID</dc:title>
  <dc:creator>Paloma Catalina Zamora</dc:creator>
  <cp:lastModifiedBy>IAM</cp:lastModifiedBy>
  <cp:revision>8</cp:revision>
  <cp:lastPrinted>2017-09-05T09:28:49Z</cp:lastPrinted>
  <dcterms:created xsi:type="dcterms:W3CDTF">2017-09-05T08:31:41Z</dcterms:created>
  <dcterms:modified xsi:type="dcterms:W3CDTF">2017-09-15T08:56:18Z</dcterms:modified>
</cp:coreProperties>
</file>